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79" r:id="rId10"/>
    <p:sldId id="280" r:id="rId11"/>
    <p:sldId id="268" r:id="rId12"/>
    <p:sldId id="281" r:id="rId13"/>
    <p:sldId id="264" r:id="rId14"/>
    <p:sldId id="269" r:id="rId15"/>
    <p:sldId id="266" r:id="rId16"/>
    <p:sldId id="270" r:id="rId17"/>
    <p:sldId id="265" r:id="rId18"/>
    <p:sldId id="271" r:id="rId19"/>
    <p:sldId id="272" r:id="rId20"/>
    <p:sldId id="273" r:id="rId21"/>
    <p:sldId id="274" r:id="rId22"/>
    <p:sldId id="276" r:id="rId23"/>
    <p:sldId id="277" r:id="rId24"/>
    <p:sldId id="267" r:id="rId25"/>
    <p:sldId id="282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6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90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8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4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1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7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2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17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51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630616" cy="1224137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rebuchet MS"/>
                <a:ea typeface="+mn-ea"/>
                <a:cs typeface="Times New Roman" pitchFamily="18" charset="0"/>
              </a:rPr>
              <a:t>Муниципальное казенное дошкольное образовательное учреждение детский сад общеразвивающего вида №13 «Солнышко»</a:t>
            </a:r>
            <a:br>
              <a:rPr lang="ru-RU" sz="1800" dirty="0">
                <a:solidFill>
                  <a:prstClr val="black"/>
                </a:solidFill>
                <a:latin typeface="Trebuchet MS"/>
                <a:ea typeface="+mn-ea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560840" cy="4226024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endParaRPr lang="ru-RU" sz="3600" b="1" i="1" dirty="0" smtClean="0">
              <a:solidFill>
                <a:srgbClr val="C00000"/>
              </a:solidFill>
              <a:latin typeface="Trebuchet MS"/>
            </a:endParaRPr>
          </a:p>
          <a:p>
            <a:pPr lvl="0">
              <a:spcBef>
                <a:spcPts val="0"/>
              </a:spcBef>
            </a:pPr>
            <a:r>
              <a:rPr lang="ru-RU" sz="3600" b="1" i="1" dirty="0" smtClean="0">
                <a:solidFill>
                  <a:srgbClr val="C00000"/>
                </a:solidFill>
                <a:latin typeface="Trebuchet MS"/>
              </a:rPr>
              <a:t>Проект :</a:t>
            </a:r>
            <a:endParaRPr lang="ru-RU" sz="3600" b="1" i="1" dirty="0">
              <a:solidFill>
                <a:srgbClr val="C00000"/>
              </a:solidFill>
              <a:latin typeface="Trebuchet MS"/>
            </a:endParaRPr>
          </a:p>
          <a:p>
            <a:pPr lvl="0">
              <a:spcBef>
                <a:spcPts val="0"/>
              </a:spcBef>
            </a:pPr>
            <a:r>
              <a:rPr lang="ru-RU" sz="3600" b="1" i="1" dirty="0">
                <a:solidFill>
                  <a:srgbClr val="C00000"/>
                </a:solidFill>
                <a:latin typeface="Trebuchet MS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rebuchet MS"/>
              </a:rPr>
              <a:t>«Как потрогать сказку?»</a:t>
            </a:r>
          </a:p>
          <a:p>
            <a:pPr lvl="0">
              <a:spcBef>
                <a:spcPts val="0"/>
              </a:spcBef>
            </a:pPr>
            <a:endParaRPr lang="ru-RU" sz="3600" b="1" i="1" dirty="0">
              <a:solidFill>
                <a:srgbClr val="C00000"/>
              </a:solidFill>
              <a:latin typeface="Trebuchet MS"/>
            </a:endParaRPr>
          </a:p>
          <a:p>
            <a:pPr lvl="0">
              <a:spcBef>
                <a:spcPts val="0"/>
              </a:spcBef>
            </a:pPr>
            <a:r>
              <a:rPr lang="ru-RU" sz="2000" b="1" i="1" dirty="0" smtClean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Использование игрового дидактического пособия «Сундучок сказок» для  приобщения </a:t>
            </a:r>
            <a:r>
              <a:rPr lang="ru-RU" sz="2000" b="1" i="1" dirty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детей дошкольного возраста к </a:t>
            </a:r>
            <a:r>
              <a:rPr lang="ru-RU" sz="2000" b="1" i="1" dirty="0" smtClean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культурным традициям русского народа </a:t>
            </a:r>
            <a:r>
              <a:rPr lang="ru-RU" sz="2000" b="1" i="1" dirty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посредством русских народных </a:t>
            </a:r>
            <a:r>
              <a:rPr lang="ru-RU" sz="2000" b="1" i="1" dirty="0" smtClean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сказок. </a:t>
            </a:r>
          </a:p>
          <a:p>
            <a:pPr lvl="0">
              <a:spcBef>
                <a:spcPts val="0"/>
              </a:spcBef>
            </a:pPr>
            <a:endParaRPr lang="ru-RU" sz="2000" b="1" i="1" dirty="0" smtClean="0">
              <a:solidFill>
                <a:srgbClr val="001746"/>
              </a:solidFill>
              <a:latin typeface="Trebuchet MS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2000" b="1" i="1" dirty="0" smtClean="0">
              <a:solidFill>
                <a:srgbClr val="001746"/>
              </a:solidFill>
              <a:latin typeface="Trebuchet MS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endParaRPr lang="ru-RU" sz="2000" b="1" i="1" dirty="0">
              <a:solidFill>
                <a:srgbClr val="001746"/>
              </a:solidFill>
              <a:latin typeface="Trebuchet MS"/>
              <a:cs typeface="Times New Roman" pitchFamily="18" charset="0"/>
            </a:endParaRPr>
          </a:p>
          <a:p>
            <a:pPr lvl="0" algn="r">
              <a:spcBef>
                <a:spcPts val="0"/>
              </a:spcBef>
            </a:pPr>
            <a:r>
              <a:rPr lang="ru-RU" sz="2000" b="1" i="1" dirty="0" smtClean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Воспитатель- </a:t>
            </a:r>
            <a:r>
              <a:rPr lang="ru-RU" sz="2000" b="1" i="1" dirty="0" err="1" smtClean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Искучева</a:t>
            </a:r>
            <a:r>
              <a:rPr lang="ru-RU" sz="2000" b="1" i="1" dirty="0" smtClean="0">
                <a:solidFill>
                  <a:srgbClr val="001746"/>
                </a:solidFill>
                <a:latin typeface="Trebuchet MS"/>
                <a:cs typeface="Times New Roman" pitchFamily="18" charset="0"/>
              </a:rPr>
              <a:t> В.А.</a:t>
            </a:r>
            <a:endParaRPr lang="ru-RU" sz="2000" b="1" i="1" dirty="0">
              <a:solidFill>
                <a:srgbClr val="001746"/>
              </a:solidFill>
              <a:latin typeface="Trebuchet MS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4" y="6309320"/>
            <a:ext cx="225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п. Лежнево 2023 год.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3515883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916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Взаимодействие с семьями воспитанников.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- Индивидуальные </a:t>
            </a:r>
            <a:r>
              <a:rPr lang="ru-RU" dirty="0"/>
              <a:t>беседы; </a:t>
            </a:r>
          </a:p>
          <a:p>
            <a:pPr marL="0" indent="0">
              <a:buNone/>
            </a:pPr>
            <a:r>
              <a:rPr lang="ru-RU" dirty="0"/>
              <a:t>-  </a:t>
            </a:r>
            <a:r>
              <a:rPr lang="ru-RU" dirty="0" smtClean="0"/>
              <a:t>Выставка «Читаем вместе».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-родительские </a:t>
            </a:r>
            <a:r>
              <a:rPr lang="ru-RU" dirty="0"/>
              <a:t>собрания по </a:t>
            </a:r>
            <a:r>
              <a:rPr lang="ru-RU" dirty="0" smtClean="0"/>
              <a:t>данной </a:t>
            </a:r>
            <a:r>
              <a:rPr lang="ru-RU" dirty="0"/>
              <a:t>теме;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-буклеты</a:t>
            </a:r>
            <a:r>
              <a:rPr lang="ru-RU" dirty="0"/>
              <a:t>, папки – передвижки;</a:t>
            </a:r>
          </a:p>
          <a:p>
            <a:pPr marL="0" indent="0">
              <a:buNone/>
            </a:pPr>
            <a:r>
              <a:rPr lang="ru-RU" dirty="0"/>
              <a:t>-совместное изготовление </a:t>
            </a:r>
            <a:r>
              <a:rPr lang="ru-RU" dirty="0" smtClean="0"/>
              <a:t>игр и атрибутов для «Сундучка сказок».</a:t>
            </a:r>
          </a:p>
          <a:p>
            <a:pPr>
              <a:buFontTx/>
              <a:buChar char="-"/>
            </a:pPr>
            <a:r>
              <a:rPr lang="ru-RU" dirty="0" smtClean="0"/>
              <a:t>совместные </a:t>
            </a:r>
            <a:r>
              <a:rPr lang="ru-RU" dirty="0"/>
              <a:t>чтения сказок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, </a:t>
            </a:r>
            <a:r>
              <a:rPr lang="ru-RU" dirty="0"/>
              <a:t>инсценировки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-обмен литературными </a:t>
            </a:r>
          </a:p>
          <a:p>
            <a:pPr>
              <a:buFontTx/>
              <a:buChar char="-"/>
            </a:pPr>
            <a:r>
              <a:rPr lang="ru-RU" dirty="0" smtClean="0"/>
              <a:t>произведениями;</a:t>
            </a:r>
          </a:p>
          <a:p>
            <a:pPr>
              <a:buFontTx/>
              <a:buChar char="-"/>
            </a:pPr>
            <a:r>
              <a:rPr lang="ru-RU" dirty="0" smtClean="0"/>
              <a:t>литературные вечера, экскурсии </a:t>
            </a:r>
          </a:p>
          <a:p>
            <a:pPr>
              <a:buFontTx/>
              <a:buChar char="-"/>
            </a:pPr>
            <a:r>
              <a:rPr lang="ru-RU" dirty="0" smtClean="0"/>
              <a:t>в детскую библиотеку.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89040"/>
            <a:ext cx="3635896" cy="2726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619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116632"/>
            <a:ext cx="6131024" cy="2268252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Работа по реализации проекта.</a:t>
            </a:r>
            <a:endParaRPr lang="ru-RU" sz="4800" b="1" i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4536504" cy="34023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" b="3785"/>
          <a:stretch/>
        </p:blipFill>
        <p:spPr bwMode="auto">
          <a:xfrm>
            <a:off x="656923" y="620688"/>
            <a:ext cx="1527748" cy="194421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8" name="Picture 7" descr="C:\Users\User\Desktop\1674703816_grizly-club-p-klipart-sunduchok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5"/>
            <a:ext cx="2520280" cy="17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21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Подбор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русских народных  сказок в соответствии с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требованиями</a:t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ФОП ДО.</a:t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6" r="4105"/>
          <a:stretch/>
        </p:blipFill>
        <p:spPr>
          <a:xfrm rot="16200000">
            <a:off x="2627784" y="576064"/>
            <a:ext cx="4032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51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Изготовление </a:t>
            </a:r>
            <a:br>
              <a:rPr lang="ru-RU" b="1" i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i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«Сундучка сказок».</a:t>
            </a:r>
            <a:endParaRPr lang="ru-RU" b="1" i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63" y="3140968"/>
            <a:ext cx="4457734" cy="33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3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Проблема : </a:t>
            </a:r>
            <a:br>
              <a:rPr lang="ru-RU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r>
              <a:rPr lang="ru-RU" b="1" i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«Как потрогать сказку?»</a:t>
            </a:r>
            <a:endParaRPr lang="ru-RU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97"/>
          <a:stretch/>
        </p:blipFill>
        <p:spPr>
          <a:xfrm>
            <a:off x="1979712" y="1844824"/>
            <a:ext cx="4104456" cy="4712870"/>
          </a:xfrm>
        </p:spPr>
      </p:pic>
    </p:spTree>
    <p:extLst>
      <p:ext uri="{BB962C8B-B14F-4D97-AF65-F5344CB8AC3E}">
        <p14:creationId xmlns:p14="http://schemas.microsoft.com/office/powerpoint/2010/main" val="417588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65126"/>
            <a:ext cx="7399734" cy="13255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Это волшебный сундучок. 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4361624" cy="3271218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506" y="1772816"/>
            <a:ext cx="32628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4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</a:t>
            </a:r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нем живут сказки, которые можно </a:t>
            </a:r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не только почитать , но и потрогать</a:t>
            </a:r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60642"/>
            <a:ext cx="3655318" cy="4873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37" y="1640954"/>
            <a:ext cx="3609287" cy="481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нашем сундучке живут разные сказки.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13" y="5733256"/>
            <a:ext cx="4407687" cy="9361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 smtClean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sz="2400" i="1" dirty="0" smtClean="0"/>
              <a:t>Петушок и бобовое зернышко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8" y="2071265"/>
            <a:ext cx="4375220" cy="32814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1215" y="3356992"/>
            <a:ext cx="408925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400" i="1" dirty="0" smtClean="0"/>
              <a:t>«Бычок-смоляной </a:t>
            </a:r>
            <a:r>
              <a:rPr lang="ru-RU" sz="2400" i="1" dirty="0"/>
              <a:t>бочок</a:t>
            </a:r>
            <a:r>
              <a:rPr lang="ru-RU" sz="2400" i="1" dirty="0" smtClean="0"/>
              <a:t>.»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43" y="2071265"/>
            <a:ext cx="4328800" cy="324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846618"/>
            <a:ext cx="4611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«Петушок и бобовое зернышко».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899455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5126"/>
            <a:ext cx="4680520" cy="1325563"/>
          </a:xfrm>
        </p:spPr>
        <p:txBody>
          <a:bodyPr/>
          <a:lstStyle/>
          <a:p>
            <a:pPr algn="ctr"/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слушаем сказки.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179512" y="1891172"/>
            <a:ext cx="3816424" cy="4788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5" b="13250"/>
          <a:stretch/>
        </p:blipFill>
        <p:spPr>
          <a:xfrm>
            <a:off x="5076056" y="3442698"/>
            <a:ext cx="3545760" cy="3020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5035"/>
            <a:ext cx="3545760" cy="265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8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488832" cy="79208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Играем в дидактические игры..</a:t>
            </a:r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9" y="3680145"/>
            <a:ext cx="3899925" cy="292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35167"/>
            <a:ext cx="3921861" cy="29413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87" y="980729"/>
            <a:ext cx="3561856" cy="2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0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4104948"/>
            <a:ext cx="489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«Ребенок </a:t>
            </a:r>
            <a:r>
              <a:rPr lang="ru-RU" dirty="0"/>
              <a:t>по своей природе – пытливый исследователь, открыватель мира. Так пусть перед ним открывается чудесный мир в живых красках и трепетных звуках, в сказке, в игре, в собственном творчестве, красоте.</a:t>
            </a:r>
          </a:p>
          <a:p>
            <a:r>
              <a:rPr lang="ru-RU" dirty="0"/>
              <a:t>  </a:t>
            </a:r>
            <a:r>
              <a:rPr lang="ru-RU" dirty="0" smtClean="0"/>
              <a:t>Через </a:t>
            </a:r>
            <a:r>
              <a:rPr lang="ru-RU" dirty="0"/>
              <a:t>сказку, игру, через неповторимое детское творчество – верная дорога к сердцу ребенка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В.А. Сухомлинский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2556684" cy="3297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287372" y="4243447"/>
            <a:ext cx="3243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«Сказки - это первые и блестящие попытки русской народной педагогики, и я не думаю, чтобы кто-нибудь был в состоянии состязаться… с педагогическим гением народа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К. Д. Ушинский</a:t>
            </a:r>
            <a:endParaRPr lang="ru-RU" dirty="0"/>
          </a:p>
        </p:txBody>
      </p:sp>
      <p:pic>
        <p:nvPicPr>
          <p:cNvPr id="2052" name="Picture 4" descr="C:\Users\User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30" y="692697"/>
            <a:ext cx="2577474" cy="3297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0753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177" y="365126"/>
            <a:ext cx="7543750" cy="557687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Инсценируем сказку.</a:t>
            </a:r>
            <a:endParaRPr lang="ru-RU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836996" cy="28777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85" y="3789040"/>
            <a:ext cx="3787910" cy="2840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13214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22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08912" cy="112474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Кукольный спектакль по сказке</a:t>
            </a:r>
            <a:b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«Зимовье зверей».</a:t>
            </a:r>
            <a:endParaRPr lang="ru-RU" sz="32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2052"/>
            <a:ext cx="3672408" cy="275430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4300" r="5112" b="15351"/>
          <a:stretch/>
        </p:blipFill>
        <p:spPr>
          <a:xfrm>
            <a:off x="360156" y="3977466"/>
            <a:ext cx="3672409" cy="2739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8"/>
          <a:stretch/>
        </p:blipFill>
        <p:spPr>
          <a:xfrm>
            <a:off x="2591780" y="1124745"/>
            <a:ext cx="381642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42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65126"/>
            <a:ext cx="5112568" cy="13255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1746"/>
                </a:solidFill>
              </a:rPr>
              <a:t>Мини музей:</a:t>
            </a:r>
            <a:b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1746"/>
                </a:solidFill>
              </a:rPr>
            </a:br>
            <a:r>
              <a:rPr lang="ru-RU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1746"/>
                </a:solidFill>
              </a:rPr>
              <a:t>«В гостях у сказки».</a:t>
            </a:r>
            <a:endParaRPr lang="ru-RU" b="1" i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174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65" y="1556792"/>
            <a:ext cx="6859735" cy="5144801"/>
          </a:xfrm>
        </p:spPr>
      </p:pic>
    </p:spTree>
    <p:extLst>
      <p:ext uri="{BB962C8B-B14F-4D97-AF65-F5344CB8AC3E}">
        <p14:creationId xmlns:p14="http://schemas.microsoft.com/office/powerpoint/2010/main" val="2127881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Промежуточные итоги работы.</a:t>
            </a:r>
            <a:br>
              <a:rPr lang="ru-RU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 b="5084"/>
          <a:stretch/>
        </p:blipFill>
        <p:spPr bwMode="auto">
          <a:xfrm>
            <a:off x="370919" y="2564905"/>
            <a:ext cx="194421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5670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124744"/>
            <a:ext cx="540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Дети знают   содержание </a:t>
            </a:r>
            <a:r>
              <a:rPr lang="ru-RU" sz="2400" dirty="0"/>
              <a:t>русских народных сказок</a:t>
            </a:r>
            <a:r>
              <a:rPr lang="ru-RU" sz="2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 удовольствием их инсценируют, разыгрывают кукольные спектакли.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Используют дидактические материалы «Сундучка сказок в самостоятельной деятельности.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 нетерпением ждут встречи с новой </a:t>
            </a:r>
            <a:r>
              <a:rPr lang="ru-RU" sz="2400" dirty="0"/>
              <a:t>сказкой</a:t>
            </a:r>
            <a:r>
              <a:rPr lang="ru-RU" sz="2400" dirty="0" smtClean="0"/>
              <a:t>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i="1" dirty="0">
                <a:solidFill>
                  <a:srgbClr val="FF0000"/>
                </a:solidFill>
              </a:rPr>
              <a:t>Работа по реализации проекта будет </a:t>
            </a:r>
            <a:r>
              <a:rPr lang="ru-RU" sz="2400" i="1" dirty="0" smtClean="0">
                <a:solidFill>
                  <a:srgbClr val="FF0000"/>
                </a:solidFill>
              </a:rPr>
              <a:t>        продолжена </a:t>
            </a:r>
            <a:r>
              <a:rPr lang="ru-RU" sz="2400" i="1" dirty="0">
                <a:solidFill>
                  <a:srgbClr val="FF0000"/>
                </a:solidFill>
              </a:rPr>
              <a:t>в </a:t>
            </a:r>
            <a:r>
              <a:rPr lang="ru-RU" sz="2400" i="1" dirty="0" smtClean="0">
                <a:solidFill>
                  <a:srgbClr val="FF0000"/>
                </a:solidFill>
              </a:rPr>
              <a:t>      течение </a:t>
            </a:r>
            <a:r>
              <a:rPr lang="ru-RU" sz="2400" i="1" dirty="0">
                <a:solidFill>
                  <a:srgbClr val="FF0000"/>
                </a:solidFill>
              </a:rPr>
              <a:t>учебного года.</a:t>
            </a:r>
          </a:p>
          <a:p>
            <a:pPr algn="ctr"/>
            <a:endParaRPr lang="ru-RU" i="1" dirty="0"/>
          </a:p>
          <a:p>
            <a:r>
              <a:rPr lang="ru-RU" dirty="0"/>
              <a:t>	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0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676532816_grizly-club-p-knizhka-skazki-klipart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6544" r="11219" b="5958"/>
          <a:stretch/>
        </p:blipFill>
        <p:spPr bwMode="auto">
          <a:xfrm>
            <a:off x="7481455" y="4941168"/>
            <a:ext cx="1316182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5000" dirty="0" smtClean="0"/>
              <a:t>Необходимость </a:t>
            </a:r>
            <a:r>
              <a:rPr lang="ru-RU" sz="5000" dirty="0"/>
              <a:t>знакомить дошкольников с компонентами русской народной культуры очевидна. Ведь народная культура, во всех </a:t>
            </a:r>
            <a:r>
              <a:rPr lang="ru-RU" sz="5000" dirty="0" err="1"/>
              <a:t>еѐ</a:t>
            </a:r>
            <a:r>
              <a:rPr lang="ru-RU" sz="5000" dirty="0"/>
              <a:t> проявлениях, обладая огромным эстетическим, духовно- нравственным и педагогическим потенциалом, способна формировать гармонично развитую личность с устойчивыми приоритетами, ценностными ориентациями, жизненными принципами.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5000" dirty="0"/>
              <a:t>Приобщение детей к русской народной культуре через изучение русских народных сказок способствует развитию у дошкольников патриотических чувств и духовности. И наша задача способствовать пробуждению чувства любви к Родине. Именно знакомство с традициями, обычаями русского народа, помогает воспитывать любовь к истории, культуре русского народа, помогает сохранить прошлое. Поэтому познание детьми народной культуры, русского народного творчества, народного фольклора, находит отклик в детских сердцах, положительно влияет на эстетическое развитие детей, раскрывает </a:t>
            </a:r>
            <a:r>
              <a:rPr lang="ru-RU" sz="5000" dirty="0" smtClean="0"/>
              <a:t>творческие способности </a:t>
            </a:r>
            <a:r>
              <a:rPr lang="ru-RU" sz="5000" dirty="0" smtClean="0"/>
              <a:t>каждого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5000" dirty="0" smtClean="0"/>
              <a:t> </a:t>
            </a:r>
            <a:r>
              <a:rPr lang="ru-RU" sz="5000" dirty="0" smtClean="0"/>
              <a:t>ребёнка, </a:t>
            </a:r>
            <a:r>
              <a:rPr lang="ru-RU" sz="5000" dirty="0"/>
              <a:t>формирует общую духовную культуру. </a:t>
            </a:r>
            <a:endParaRPr lang="ru-RU" sz="5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5000" dirty="0" smtClean="0"/>
              <a:t>Детство это </a:t>
            </a:r>
            <a:r>
              <a:rPr lang="ru-RU" sz="5000" dirty="0"/>
              <a:t>время, когда возможно </a:t>
            </a:r>
            <a:endParaRPr lang="ru-RU" sz="5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5000" dirty="0" smtClean="0"/>
              <a:t>подлинное </a:t>
            </a:r>
            <a:r>
              <a:rPr lang="ru-RU" sz="5000" dirty="0"/>
              <a:t>искреннее </a:t>
            </a:r>
            <a:r>
              <a:rPr lang="ru-RU" sz="5000" dirty="0" smtClean="0"/>
              <a:t>погружение </a:t>
            </a:r>
            <a:r>
              <a:rPr lang="ru-RU" sz="5000" dirty="0"/>
              <a:t>в истоки </a:t>
            </a:r>
            <a:endParaRPr lang="ru-RU" sz="5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5000" dirty="0" smtClean="0"/>
              <a:t>национальной </a:t>
            </a:r>
            <a:r>
              <a:rPr lang="ru-RU" sz="5000" dirty="0"/>
              <a:t>культуры.</a:t>
            </a:r>
          </a:p>
          <a:p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67046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60486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lvl="0" indent="0" algn="ctr">
              <a:buNone/>
            </a:pPr>
            <a:r>
              <a:rPr lang="ru-RU" sz="3300" dirty="0">
                <a:solidFill>
                  <a:srgbClr val="FF0000"/>
                </a:solidFill>
              </a:rPr>
              <a:t>Список использованных источников и </a:t>
            </a:r>
            <a:r>
              <a:rPr lang="ru-RU" sz="3300" dirty="0" smtClean="0">
                <a:solidFill>
                  <a:srgbClr val="FF0000"/>
                </a:solidFill>
              </a:rPr>
              <a:t>литературы</a:t>
            </a:r>
            <a:r>
              <a:rPr lang="ru-RU" sz="3300" dirty="0">
                <a:solidFill>
                  <a:srgbClr val="FF0000"/>
                </a:solidFill>
              </a:rPr>
              <a:t> </a:t>
            </a:r>
          </a:p>
          <a:p>
            <a:pPr lvl="0"/>
            <a:r>
              <a:rPr lang="ru-RU" dirty="0"/>
              <a:t>Ежемесячный научно-методический журнал «Дошкольное воспитание»,</a:t>
            </a:r>
          </a:p>
          <a:p>
            <a:r>
              <a:rPr lang="ru-RU" dirty="0"/>
              <a:t>№4 - 1991, №1 - 2007, №2 – 2008, №7 - 2012</a:t>
            </a:r>
          </a:p>
          <a:p>
            <a:pPr lvl="0"/>
            <a:r>
              <a:rPr lang="ru-RU" dirty="0" err="1"/>
              <a:t>Жирнова</a:t>
            </a:r>
            <a:r>
              <a:rPr lang="ru-RU" dirty="0"/>
              <a:t>    О.     С.     Многофункциональное     дидактическое     пособие</a:t>
            </a:r>
          </a:p>
          <a:p>
            <a:r>
              <a:rPr lang="ru-RU" dirty="0"/>
              <a:t>«Путешествие по сказкам» в работе педагога-психолога по познавательно-речевому развитию в ДОУ / О. С. </a:t>
            </a:r>
            <a:r>
              <a:rPr lang="ru-RU" dirty="0" err="1"/>
              <a:t>Жирнова</a:t>
            </a:r>
            <a:r>
              <a:rPr lang="ru-RU" dirty="0"/>
              <a:t>. — Текст: непосредственный// Психологические науки: теория и практика: материалы V </a:t>
            </a:r>
            <a:r>
              <a:rPr lang="ru-RU" dirty="0" err="1"/>
              <a:t>Междунар</a:t>
            </a:r>
            <a:r>
              <a:rPr lang="ru-RU" dirty="0"/>
              <a:t>. науч. </a:t>
            </a:r>
            <a:r>
              <a:rPr lang="ru-RU" dirty="0" err="1"/>
              <a:t>конф</a:t>
            </a:r>
            <a:r>
              <a:rPr lang="ru-RU" dirty="0"/>
              <a:t>. (г. Москва, июнь 2017 г.). — Москва: Буки-Веди, 2017. — С. 48-54. — URL: https://moluch.ru/conf/psy/archive/238/12076/ (дата обращения: 10.02.2023)</a:t>
            </a:r>
          </a:p>
          <a:p>
            <a:pPr lvl="0"/>
            <a:r>
              <a:rPr lang="ru-RU" dirty="0"/>
              <a:t>Козлова С.А. Дошкольная педагогика: учебник для студ. сред. проф. учеб. заведений/ С.А. Козлова, Т.А. Куликова. – 9-е изд., доп. – М.:</a:t>
            </a:r>
          </a:p>
          <a:p>
            <a:r>
              <a:rPr lang="ru-RU" dirty="0"/>
              <a:t>Издательский центр «Академия», 2008. – 416 с</a:t>
            </a:r>
          </a:p>
          <a:p>
            <a:pPr lvl="0"/>
            <a:r>
              <a:rPr lang="ru-RU" dirty="0"/>
              <a:t>Н.В. Иванушкина, А.И. Павлова Народная сказка как средство духовно- нравственного воспитания дошкольников. Поволжский педагогический вестник. 2020. Т. 8, № 4(29)</a:t>
            </a:r>
          </a:p>
          <a:p>
            <a:pPr lvl="0"/>
            <a:r>
              <a:rPr lang="ru-RU" dirty="0"/>
              <a:t>О. П. Князева «Приобщение детей к истокам русской народной культуры», С - Пб., 2006</a:t>
            </a:r>
          </a:p>
          <a:p>
            <a:r>
              <a:rPr lang="ru-RU" dirty="0"/>
              <a:t>	</a:t>
            </a:r>
            <a:r>
              <a:rPr lang="ru-RU" dirty="0" smtClean="0"/>
              <a:t>.</a:t>
            </a:r>
            <a:r>
              <a:rPr lang="ru-RU" dirty="0"/>
              <a:t>Шорохова О.А. Играем в сказку: </a:t>
            </a:r>
            <a:r>
              <a:rPr lang="ru-RU" dirty="0" err="1"/>
              <a:t>Сказкотерапия</a:t>
            </a:r>
            <a:r>
              <a:rPr lang="ru-RU" dirty="0"/>
              <a:t> и занятия по развитию связной речи дошкольников. – М.: ТЦ Сфера, 2008. – 208 с.</a:t>
            </a:r>
          </a:p>
          <a:p>
            <a:r>
              <a:rPr lang="ru-RU" dirty="0"/>
              <a:t>	</a:t>
            </a:r>
            <a:r>
              <a:rPr lang="ru-RU" dirty="0" err="1" smtClean="0"/>
              <a:t>Щеткин</a:t>
            </a:r>
            <a:r>
              <a:rPr lang="ru-RU" dirty="0" smtClean="0"/>
              <a:t> </a:t>
            </a:r>
            <a:r>
              <a:rPr lang="ru-RU" dirty="0"/>
              <a:t>А.В. Театральная деятельность в детском саду. Для занятий с детьми 5-6 лет/ Под редакцией О.Ф. Горбуновой. – М.: Мозаика-Синтез, 2007. – 144 с.</a:t>
            </a:r>
          </a:p>
          <a:p>
            <a:r>
              <a:rPr lang="ru-RU" dirty="0"/>
              <a:t>	</a:t>
            </a:r>
            <a:r>
              <a:rPr lang="en-US" dirty="0" smtClean="0"/>
              <a:t>.https:// </a:t>
            </a:r>
            <a:r>
              <a:rPr lang="en-US" dirty="0"/>
              <a:t>www.maam.ru</a:t>
            </a:r>
            <a:endParaRPr lang="ru-RU" dirty="0"/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/>
              <a:t>https:// nsportal.ru</a:t>
            </a:r>
            <a:endParaRPr lang="ru-RU" dirty="0"/>
          </a:p>
          <a:p>
            <a:r>
              <a:rPr lang="en-US" dirty="0"/>
              <a:t>	</a:t>
            </a:r>
            <a:r>
              <a:rPr lang="ru-RU" dirty="0" smtClean="0"/>
              <a:t>https</a:t>
            </a:r>
            <a:r>
              <a:rPr lang="ru-RU" dirty="0"/>
              <a:t>:// www.prodlenka.ru</a:t>
            </a:r>
          </a:p>
        </p:txBody>
      </p:sp>
      <p:pic>
        <p:nvPicPr>
          <p:cNvPr id="3074" name="Picture 2" descr="C:\Users\User\Desktop\1676532816_grizly-club-p-knizhka-skazki-klipart-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6544" r="11219" b="5958"/>
          <a:stretch/>
        </p:blipFill>
        <p:spPr bwMode="auto">
          <a:xfrm>
            <a:off x="7481455" y="4941168"/>
            <a:ext cx="1316182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478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1674703816_grizly-club-p-klipart-sunduchok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985" y="3012032"/>
            <a:ext cx="2868029" cy="19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b="3369"/>
          <a:stretch/>
        </p:blipFill>
        <p:spPr bwMode="auto">
          <a:xfrm>
            <a:off x="451497" y="1268760"/>
            <a:ext cx="15277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User\Desktop\1644813989_2-abrakadabra-fun-p-rebenok-s-knigoi-na-prozrachnom-fone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453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1674703816_grizly-club-p-klipart-sunduchok-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53135"/>
            <a:ext cx="2520280" cy="173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6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Актуальность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07342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Сегодня вопрос воспитания личности молодого поколения стоит очень остро. Причиной тому является резкое снижение морали и нравственности в обществе, исчезновение положительных жизненных установок, ориентиров, снижение культурной работы с детьми в свободное от занятий время. Под влиянием далеко не нравственных мультфильмов у детей искажены представления о нравственных качествах: о доброте, милосердии, справедливости.</a:t>
            </a:r>
          </a:p>
          <a:p>
            <a:pPr marL="0" indent="0" algn="just">
              <a:buNone/>
            </a:pPr>
            <a:r>
              <a:rPr lang="ru-RU" dirty="0"/>
              <a:t>Воспитывать в детях любовь к Родине и национальным традициям, нужно как можно раньше, у них формируются духовно-нравственные качества, развивается личность ребенка. Русская народная культура является богатейшим материалом не только для введения ребенка в мир искусства, знакомство с традициями русского народа, художественно – эстетического воспитания, способность видеть красоту и гармонию. Приобщение детей к народной культуре является средством формирования у них патриотических чувств и развития духовности. Необходимо донести до сознания детей то, что они являются носителями русской народной культуры, воспитывать детей в национальных традициях. Для этого необходимо обратиться к истокам русской народной культуры и, в первую очередь к сказкам.</a:t>
            </a:r>
          </a:p>
        </p:txBody>
      </p:sp>
    </p:spTree>
    <p:extLst>
      <p:ext uri="{BB962C8B-B14F-4D97-AF65-F5344CB8AC3E}">
        <p14:creationId xmlns:p14="http://schemas.microsoft.com/office/powerpoint/2010/main" val="250903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363272" cy="56494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Особенность проекта </a:t>
            </a:r>
            <a:r>
              <a:rPr lang="ru-RU" dirty="0" smtClean="0"/>
              <a:t>заключается в нетрадиционном подходе к использованию сказочного материала.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С помощью дидактического пособия «Сундучок сказок» мы имеем возможность - научить </a:t>
            </a:r>
            <a:r>
              <a:rPr lang="ru-RU" dirty="0"/>
              <a:t>детей оригинально, непривычно, </a:t>
            </a:r>
            <a:r>
              <a:rPr lang="ru-RU" dirty="0" smtClean="0"/>
              <a:t>по-своему не </a:t>
            </a:r>
            <a:r>
              <a:rPr lang="ru-RU" dirty="0"/>
              <a:t>только воспринимать содержание, но и творчески преобразовывать </a:t>
            </a:r>
            <a:r>
              <a:rPr lang="ru-RU" dirty="0" smtClean="0"/>
              <a:t>ход повествования</a:t>
            </a:r>
            <a:r>
              <a:rPr lang="ru-RU" dirty="0"/>
              <a:t>, придумывать образы героев сказок с помощью различных </a:t>
            </a:r>
            <a:r>
              <a:rPr lang="ru-RU" dirty="0" smtClean="0"/>
              <a:t>техник изобразительной деятельности </a:t>
            </a:r>
            <a:r>
              <a:rPr lang="ru-RU" dirty="0"/>
              <a:t>и т.д., вводить </a:t>
            </a:r>
            <a:r>
              <a:rPr lang="ru-RU" dirty="0" smtClean="0"/>
              <a:t>непредвиденные ситуации</a:t>
            </a:r>
            <a:r>
              <a:rPr lang="ru-RU" dirty="0"/>
              <a:t>, смешивать несколько сюжетов в один. Тогда сказка (впрочем, как </a:t>
            </a:r>
            <a:r>
              <a:rPr lang="ru-RU" dirty="0" smtClean="0"/>
              <a:t>и любая книга) </a:t>
            </a:r>
            <a:r>
              <a:rPr lang="ru-RU" dirty="0"/>
              <a:t>будет восприниматься ребёнком как источник </a:t>
            </a:r>
            <a:r>
              <a:rPr lang="ru-RU" dirty="0" smtClean="0"/>
              <a:t>увлекательных, необычных </a:t>
            </a:r>
            <a:r>
              <a:rPr lang="ru-RU" dirty="0"/>
              <a:t>занятий, новых открытий и знаний.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8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22899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/>
              <a:t>Цель:	воспитание нравственной личности ребенка,	</a:t>
            </a:r>
            <a:r>
              <a:rPr lang="ru-RU" sz="2800" b="1" i="1" dirty="0" smtClean="0"/>
              <a:t>приобщение </a:t>
            </a:r>
            <a:r>
              <a:rPr lang="ru-RU" sz="2800" b="1" i="1" dirty="0"/>
              <a:t>его к истокам народной культуры посредством русских народных сказок.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97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i="1" dirty="0" smtClean="0"/>
              <a:t>Задачи:</a:t>
            </a:r>
          </a:p>
          <a:p>
            <a:r>
              <a:rPr lang="ru-RU" sz="3000" i="1" dirty="0" smtClean="0"/>
              <a:t>дать </a:t>
            </a:r>
            <a:r>
              <a:rPr lang="ru-RU" sz="3000" i="1" dirty="0"/>
              <a:t>представление о разнообразии русских народных сказок</a:t>
            </a:r>
            <a:r>
              <a:rPr lang="ru-RU" sz="3000" i="1" dirty="0" smtClean="0"/>
              <a:t>;</a:t>
            </a:r>
          </a:p>
          <a:p>
            <a:r>
              <a:rPr lang="ru-RU" sz="3000" i="1" dirty="0" smtClean="0"/>
              <a:t>формировать </a:t>
            </a:r>
            <a:r>
              <a:rPr lang="ru-RU" sz="3000" i="1" dirty="0"/>
              <a:t>первоначальные представления детей о культуре, красоте, благородстве и жизни русского народа;</a:t>
            </a:r>
          </a:p>
          <a:p>
            <a:r>
              <a:rPr lang="ru-RU" sz="3000" i="1" dirty="0" smtClean="0"/>
              <a:t>способствовать </a:t>
            </a:r>
            <a:r>
              <a:rPr lang="ru-RU" sz="3000" i="1" dirty="0"/>
              <a:t>развитию у детей лучших черт русского характера как доброта, терпение, дружелюбие, любовь, послушание, </a:t>
            </a:r>
            <a:r>
              <a:rPr lang="ru-RU" sz="3000" i="1" dirty="0" smtClean="0"/>
              <a:t>трудолюбие</a:t>
            </a:r>
            <a:r>
              <a:rPr lang="ru-RU" sz="3000" i="1" dirty="0"/>
              <a:t>;</a:t>
            </a:r>
            <a:endParaRPr lang="ru-RU" sz="3000" i="1" dirty="0" smtClean="0"/>
          </a:p>
          <a:p>
            <a:r>
              <a:rPr lang="ru-RU" sz="3000" i="1" dirty="0" smtClean="0"/>
              <a:t> воспитывать </a:t>
            </a:r>
            <a:r>
              <a:rPr lang="ru-RU" sz="3000" i="1" dirty="0"/>
              <a:t>устойчивый интерес к русской народной культуре через </a:t>
            </a:r>
            <a:r>
              <a:rPr lang="ru-RU" sz="3000" i="1" dirty="0" smtClean="0"/>
              <a:t>сказки.</a:t>
            </a:r>
            <a:endParaRPr lang="ru-RU" sz="3000" i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89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Предполагаемый результат.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Применение дидактического пособия «Сундучок сказок» будет способствовать:</a:t>
            </a:r>
          </a:p>
          <a:p>
            <a:pPr marL="0" indent="0">
              <a:buNone/>
            </a:pPr>
            <a:r>
              <a:rPr lang="ru-RU" sz="2000" dirty="0" smtClean="0"/>
              <a:t>-формированию </a:t>
            </a:r>
            <a:r>
              <a:rPr lang="ru-RU" sz="2000" dirty="0"/>
              <a:t>представления о духовно-нравственных нормах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-формированию </a:t>
            </a:r>
            <a:r>
              <a:rPr lang="ru-RU" sz="2000" dirty="0"/>
              <a:t>представления детей о содержании русских народных сказок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-формировать </a:t>
            </a:r>
            <a:r>
              <a:rPr lang="ru-RU" sz="2000" dirty="0"/>
              <a:t>первоначальные представления детей о культуре, красоте, благородстве и жизни русского народа;</a:t>
            </a:r>
          </a:p>
          <a:p>
            <a:pPr marL="0" indent="0">
              <a:buNone/>
            </a:pPr>
            <a:r>
              <a:rPr lang="ru-RU" sz="2000" dirty="0" smtClean="0"/>
              <a:t>-способствовать </a:t>
            </a:r>
            <a:r>
              <a:rPr lang="ru-RU" sz="2000" dirty="0"/>
              <a:t>развитию у детей лучших черт русского характера как доброта, терпение, дружелюбие, любовь, послушание, трудолюбие, уважение к родителям.</a:t>
            </a:r>
          </a:p>
          <a:p>
            <a:pPr marL="0" indent="0">
              <a:buNone/>
            </a:pPr>
            <a:r>
              <a:rPr lang="ru-RU" sz="2000" dirty="0" smtClean="0"/>
              <a:t>-развитию </a:t>
            </a:r>
            <a:r>
              <a:rPr lang="ru-RU" sz="2000" dirty="0"/>
              <a:t>связной речи, звуковой культуры речи, грамматического строя речи;</a:t>
            </a:r>
          </a:p>
          <a:p>
            <a:pPr marL="0" indent="0">
              <a:buNone/>
            </a:pPr>
            <a:r>
              <a:rPr lang="ru-RU" sz="2000" dirty="0" smtClean="0"/>
              <a:t>-развитию </a:t>
            </a:r>
            <a:r>
              <a:rPr lang="ru-RU" sz="2000" dirty="0"/>
              <a:t>внимания, памяти, мышления и воображения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-воспитанию </a:t>
            </a:r>
            <a:r>
              <a:rPr lang="ru-RU" sz="2000" dirty="0"/>
              <a:t>нравственных качеств личности, желание сохранить народное наследие нашей страны;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565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Этапы реализации проекта:</a:t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</a:t>
            </a:r>
            <a:r>
              <a:rPr lang="ru-RU" dirty="0"/>
              <a:t> Организационно -подготовительный этап: Определение проблемы, цели и задач проекта; изучение литературы; подбор материала.</a:t>
            </a:r>
          </a:p>
          <a:p>
            <a:pPr marL="0" indent="0">
              <a:buNone/>
            </a:pPr>
            <a:r>
              <a:rPr lang="ru-RU" dirty="0"/>
              <a:t>2.Основной этап.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 по приобщению </a:t>
            </a:r>
            <a:r>
              <a:rPr lang="ru-RU" dirty="0"/>
              <a:t>детей дошкольного возраста к истокам </a:t>
            </a:r>
            <a:r>
              <a:rPr lang="ru-RU" dirty="0" smtClean="0"/>
              <a:t>русской народной </a:t>
            </a:r>
            <a:r>
              <a:rPr lang="ru-RU" dirty="0"/>
              <a:t>культуры посредством русских народных </a:t>
            </a:r>
            <a:r>
              <a:rPr lang="ru-RU" dirty="0" smtClean="0"/>
              <a:t>сказок  с использованием игрового дидактического пособия «Сундучок сказок».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3.Заключительный </a:t>
            </a:r>
            <a:r>
              <a:rPr lang="ru-RU" dirty="0"/>
              <a:t>этап 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61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Планирование работы по реализации проекта.</a:t>
            </a:r>
            <a:br>
              <a:rPr lang="ru-RU" sz="2800" b="1" i="1" dirty="0" smtClean="0"/>
            </a:br>
            <a:r>
              <a:rPr lang="ru-RU" sz="2800" b="1" i="1" dirty="0" smtClean="0"/>
              <a:t>Подбор сказок в соответствии с рекомендациями </a:t>
            </a:r>
            <a:br>
              <a:rPr lang="ru-RU" sz="2800" b="1" i="1" dirty="0" smtClean="0"/>
            </a:br>
            <a:r>
              <a:rPr lang="ru-RU" sz="2800" b="1" i="1" dirty="0" smtClean="0"/>
              <a:t>ФОП ДО</a:t>
            </a:r>
            <a:r>
              <a:rPr lang="ru-RU" sz="2800" b="1" i="1" dirty="0"/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930461"/>
              </p:ext>
            </p:extLst>
          </p:nvPr>
        </p:nvGraphicFramePr>
        <p:xfrm>
          <a:off x="899592" y="1700810"/>
          <a:ext cx="7416824" cy="4608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697827268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3925632711"/>
                    </a:ext>
                  </a:extLst>
                </a:gridCol>
              </a:tblGrid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Название сказки.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106016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Сентябрь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«Петушок и бобовое зернышко».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956833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Бычок-смоляной</a:t>
                      </a:r>
                      <a:r>
                        <a:rPr lang="ru-RU" baseline="0" dirty="0" smtClean="0"/>
                        <a:t> бочок».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02896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smtClean="0"/>
                        <a:t>Ноябрь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«Зимовье»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2221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Декабрь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«Снегурочка»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676090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«Лисичка-сестричка и серый волк»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25708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Февраль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«Заяц – </a:t>
                      </a:r>
                      <a:r>
                        <a:rPr lang="ru-RU" dirty="0" err="1" smtClean="0"/>
                        <a:t>хваста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71002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«Гуси-лебеди»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75571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Апрель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«Коза-дереза»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748544"/>
                  </a:ext>
                </a:extLst>
              </a:tr>
              <a:tr h="460851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Жихарка</a:t>
                      </a:r>
                      <a:r>
                        <a:rPr lang="ru-RU" dirty="0" smtClean="0"/>
                        <a:t>».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594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Этапы работы с дидактическим пособием «Сундучок сказок».</a:t>
            </a: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 Выбор </a:t>
            </a:r>
            <a:r>
              <a:rPr lang="ru-RU" dirty="0"/>
              <a:t>произведения и подбор </a:t>
            </a:r>
            <a:r>
              <a:rPr lang="ru-RU" dirty="0" smtClean="0"/>
              <a:t>материалов для сундучка.</a:t>
            </a:r>
          </a:p>
          <a:p>
            <a:pPr marL="0" indent="0">
              <a:buNone/>
            </a:pPr>
            <a:r>
              <a:rPr lang="ru-RU" dirty="0" smtClean="0"/>
              <a:t>2.Чтение </a:t>
            </a:r>
            <a:r>
              <a:rPr lang="ru-RU" dirty="0"/>
              <a:t>и обсуждение литературного </a:t>
            </a:r>
            <a:r>
              <a:rPr lang="ru-RU" dirty="0" smtClean="0"/>
              <a:t>произведения.</a:t>
            </a:r>
          </a:p>
          <a:p>
            <a:pPr marL="0" indent="0">
              <a:buNone/>
            </a:pPr>
            <a:r>
              <a:rPr lang="ru-RU" dirty="0"/>
              <a:t>3 этап: работа над пониманием сюжета и смысла сказки</a:t>
            </a:r>
            <a:r>
              <a:rPr lang="ru-RU" dirty="0" smtClean="0"/>
              <a:t>, интересными </a:t>
            </a:r>
            <a:r>
              <a:rPr lang="ru-RU" dirty="0"/>
              <a:t>фактами,  словарная </a:t>
            </a:r>
            <a:r>
              <a:rPr lang="ru-RU" dirty="0" smtClean="0"/>
              <a:t>работа, дидактические игры.</a:t>
            </a:r>
          </a:p>
          <a:p>
            <a:pPr marL="0" indent="0">
              <a:buNone/>
            </a:pPr>
            <a:r>
              <a:rPr lang="ru-RU" dirty="0" smtClean="0"/>
              <a:t>4. Досуговая </a:t>
            </a:r>
            <a:r>
              <a:rPr lang="ru-RU" dirty="0"/>
              <a:t>деятельность (театрализованная деятельность, м</a:t>
            </a:r>
            <a:r>
              <a:rPr lang="ru-RU" dirty="0" smtClean="0"/>
              <a:t>узыкальные</a:t>
            </a:r>
            <a:r>
              <a:rPr lang="ru-RU" dirty="0"/>
              <a:t>, подвижные, дидактические игры на основе произведения:</a:t>
            </a:r>
          </a:p>
          <a:p>
            <a:pPr marL="0" indent="0">
              <a:buNone/>
            </a:pPr>
            <a:r>
              <a:rPr lang="ru-RU" dirty="0" smtClean="0"/>
              <a:t>5.Изготовление </a:t>
            </a:r>
            <a:r>
              <a:rPr lang="ru-RU" dirty="0"/>
              <a:t>творческих продуктов на основе произведения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947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1043</Words>
  <Application>Microsoft Office PowerPoint</Application>
  <PresentationFormat>Экран (4:3)</PresentationFormat>
  <Paragraphs>155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Monotype Corsiva</vt:lpstr>
      <vt:lpstr>Times New Roman</vt:lpstr>
      <vt:lpstr>Trebuchet MS</vt:lpstr>
      <vt:lpstr>Office Theme</vt:lpstr>
      <vt:lpstr>Муниципальное казенное дошкольное образовательное учреждение детский сад общеразвивающего вида №13 «Солнышко» </vt:lpstr>
      <vt:lpstr>Презентация PowerPoint</vt:lpstr>
      <vt:lpstr>Актуальность </vt:lpstr>
      <vt:lpstr>Презентация PowerPoint</vt:lpstr>
      <vt:lpstr>Цель: воспитание нравственной личности ребенка, приобщение его к истокам народной культуры посредством русских народных сказок.</vt:lpstr>
      <vt:lpstr>Предполагаемый результат.</vt:lpstr>
      <vt:lpstr>Этапы реализации проекта: </vt:lpstr>
      <vt:lpstr>Планирование работы по реализации проекта. Подбор сказок в соответствии с рекомендациями  ФОП ДО.</vt:lpstr>
      <vt:lpstr>Этапы работы с дидактическим пособием «Сундучок сказок».</vt:lpstr>
      <vt:lpstr>Взаимодействие с семьями воспитанников.</vt:lpstr>
      <vt:lpstr>Работа по реализации проекта.</vt:lpstr>
      <vt:lpstr>  Подбор русских народных  сказок в соответствии с требованиями  ФОП ДО. </vt:lpstr>
      <vt:lpstr>Изготовление  «Сундучка сказок».</vt:lpstr>
      <vt:lpstr>Проблема :  «Как потрогать сказку?»</vt:lpstr>
      <vt:lpstr>Это волшебный сундучок. </vt:lpstr>
      <vt:lpstr>В нем живут сказки, которые можно не только почитать , но и потрогать.</vt:lpstr>
      <vt:lpstr>В нашем сундучке живут разные сказки.</vt:lpstr>
      <vt:lpstr>Мы слушаем сказки.</vt:lpstr>
      <vt:lpstr>Играем в дидактические игры..</vt:lpstr>
      <vt:lpstr>Инсценируем сказку.</vt:lpstr>
      <vt:lpstr>Кукольный спектакль по сказке  «Зимовье зверей».</vt:lpstr>
      <vt:lpstr>Мини музей: «В гостях у сказки».</vt:lpstr>
      <vt:lpstr>Промежуточные итоги работы. </vt:lpstr>
      <vt:lpstr>Презентация PowerPoint</vt:lpstr>
      <vt:lpstr>Презентация PowerPoint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детский сад общеразвивающего вида №13 «Солнышко» </dc:title>
  <dc:creator>User</dc:creator>
  <cp:lastModifiedBy>Детский Сад Кукарино</cp:lastModifiedBy>
  <cp:revision>41</cp:revision>
  <dcterms:created xsi:type="dcterms:W3CDTF">2023-11-12T11:44:17Z</dcterms:created>
  <dcterms:modified xsi:type="dcterms:W3CDTF">2023-11-15T10:46:21Z</dcterms:modified>
</cp:coreProperties>
</file>