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76400" y="2130044"/>
            <a:ext cx="8915400" cy="1429237"/>
          </a:xfrm>
          <a:prstGeom prst="rect">
            <a:avLst/>
          </a:prstGeom>
        </p:spPr>
        <p:txBody>
          <a:bodyPr vert="horz" wrap="square" lIns="0" tIns="13335" rIns="0" bIns="0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 algn="ctr">
              <a:lnSpc>
                <a:spcPct val="100000"/>
              </a:lnSpc>
              <a:spcBef>
                <a:spcPts val="105"/>
              </a:spcBef>
              <a:buNone/>
            </a:pPr>
            <a:r>
              <a:rPr lang="ru-RU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Дидактическое пособие</a:t>
            </a:r>
            <a:r>
              <a:rPr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 «</a:t>
            </a:r>
            <a:r>
              <a:rPr lang="ru-RU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Сундучок сказок</a:t>
            </a:r>
            <a:r>
              <a:rPr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»</a:t>
            </a:r>
            <a:endParaRPr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53401" y="4161180"/>
            <a:ext cx="326275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5325" marR="5080" indent="-683260">
              <a:lnSpc>
                <a:spcPct val="120000"/>
              </a:lnSpc>
              <a:spcBef>
                <a:spcPts val="100"/>
              </a:spcBef>
            </a:pPr>
            <a:r>
              <a:rPr sz="2000" dirty="0" err="1" smtClean="0">
                <a:latin typeface="Times New Roman"/>
                <a:cs typeface="Times New Roman"/>
              </a:rPr>
              <a:t>Воспитатель</a:t>
            </a:r>
            <a:r>
              <a:rPr lang="ru-RU" sz="2000" dirty="0" smtClean="0">
                <a:latin typeface="Times New Roman"/>
                <a:cs typeface="Times New Roman"/>
              </a:rPr>
              <a:t> – </a:t>
            </a:r>
            <a:r>
              <a:rPr lang="ru-RU" sz="2000" dirty="0" err="1" smtClean="0">
                <a:latin typeface="Times New Roman"/>
                <a:cs typeface="Times New Roman"/>
              </a:rPr>
              <a:t>Искучева</a:t>
            </a:r>
            <a:r>
              <a:rPr lang="ru-RU" sz="2000" dirty="0" smtClean="0">
                <a:latin typeface="Times New Roman"/>
                <a:cs typeface="Times New Roman"/>
              </a:rPr>
              <a:t> В.А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23509" y="5454497"/>
            <a:ext cx="187769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dirty="0">
                <a:latin typeface="Times New Roman"/>
                <a:cs typeface="Times New Roman"/>
              </a:rPr>
              <a:t>п</a:t>
            </a:r>
            <a:r>
              <a:rPr lang="ru-RU" sz="1600" dirty="0" smtClean="0">
                <a:latin typeface="Times New Roman"/>
                <a:cs typeface="Times New Roman"/>
              </a:rPr>
              <a:t>. Лежнево</a:t>
            </a:r>
            <a:r>
              <a:rPr sz="1600" spc="-65" dirty="0" smtClean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2023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г.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200" y="457200"/>
            <a:ext cx="1021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j-ea"/>
                <a:cs typeface="Times New Roman" pitchFamily="18" charset="0"/>
              </a:rPr>
              <a:t>Муниципальное казенное дошкольное образовательное учреждение детский сад общеразвивающего вида №13 «Солнышко»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j-ea"/>
                <a:cs typeface="Times New Roman" pitchFamily="18" charset="0"/>
              </a:rPr>
            </a:b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8" b="14445"/>
          <a:stretch/>
        </p:blipFill>
        <p:spPr>
          <a:xfrm>
            <a:off x="533400" y="3559280"/>
            <a:ext cx="2886993" cy="29939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2600" y="381000"/>
            <a:ext cx="8534399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sz="28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Привлечение родителей к совместной деятельности</a:t>
            </a:r>
            <a:r>
              <a:rPr sz="18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quarter" idx="13"/>
          </p:nvPr>
        </p:nvSpPr>
        <p:spPr>
          <a:xfrm>
            <a:off x="609600" y="2209800"/>
            <a:ext cx="9448800" cy="2119811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530"/>
              </a:spcBef>
              <a:buFont typeface="Wingdings"/>
              <a:buChar char=""/>
              <a:tabLst>
                <a:tab pos="354965" algn="l"/>
              </a:tabLst>
            </a:pPr>
            <a:r>
              <a:rPr dirty="0"/>
              <a:t>совместные</a:t>
            </a:r>
            <a:r>
              <a:rPr spc="-114" dirty="0"/>
              <a:t> </a:t>
            </a:r>
            <a:r>
              <a:rPr spc="-10" dirty="0"/>
              <a:t>чтения;</a:t>
            </a:r>
          </a:p>
          <a:p>
            <a:pPr marL="354965" indent="-342265">
              <a:lnSpc>
                <a:spcPct val="100000"/>
              </a:lnSpc>
              <a:spcBef>
                <a:spcPts val="434"/>
              </a:spcBef>
              <a:buFont typeface="Wingdings"/>
              <a:buChar char=""/>
              <a:tabLst>
                <a:tab pos="354965" algn="l"/>
              </a:tabLst>
            </a:pPr>
            <a:r>
              <a:rPr spc="-10" dirty="0"/>
              <a:t>обмен</a:t>
            </a:r>
            <a:r>
              <a:rPr spc="-75" dirty="0"/>
              <a:t> </a:t>
            </a:r>
            <a:r>
              <a:rPr spc="-10" dirty="0"/>
              <a:t>литературными</a:t>
            </a:r>
            <a:r>
              <a:rPr spc="-65" dirty="0"/>
              <a:t> </a:t>
            </a:r>
            <a:r>
              <a:rPr spc="-10" dirty="0"/>
              <a:t>произведениями;</a:t>
            </a:r>
          </a:p>
          <a:p>
            <a:pPr marL="354965" indent="-342265">
              <a:lnSpc>
                <a:spcPct val="100000"/>
              </a:lnSpc>
              <a:spcBef>
                <a:spcPts val="434"/>
              </a:spcBef>
              <a:buFont typeface="Wingdings"/>
              <a:buChar char=""/>
              <a:tabLst>
                <a:tab pos="354965" algn="l"/>
              </a:tabLst>
            </a:pPr>
            <a:r>
              <a:rPr dirty="0"/>
              <a:t>литературные</a:t>
            </a:r>
            <a:r>
              <a:rPr spc="-90" dirty="0"/>
              <a:t> </a:t>
            </a:r>
            <a:r>
              <a:rPr spc="-10" dirty="0"/>
              <a:t>вечера;</a:t>
            </a:r>
          </a:p>
          <a:p>
            <a:pPr marL="419100" indent="-406400">
              <a:lnSpc>
                <a:spcPct val="100000"/>
              </a:lnSpc>
              <a:spcBef>
                <a:spcPts val="430"/>
              </a:spcBef>
              <a:buFont typeface="Wingdings"/>
              <a:buChar char=""/>
              <a:tabLst>
                <a:tab pos="419100" algn="l"/>
              </a:tabLst>
            </a:pPr>
            <a:r>
              <a:rPr dirty="0"/>
              <a:t>участие</a:t>
            </a:r>
            <a:r>
              <a:rPr spc="-55" dirty="0"/>
              <a:t> </a:t>
            </a:r>
            <a:r>
              <a:rPr dirty="0"/>
              <a:t>в</a:t>
            </a:r>
            <a:r>
              <a:rPr spc="-55" dirty="0"/>
              <a:t> </a:t>
            </a:r>
            <a:r>
              <a:rPr dirty="0"/>
              <a:t>совместных</a:t>
            </a:r>
            <a:r>
              <a:rPr spc="-45" dirty="0"/>
              <a:t> </a:t>
            </a:r>
            <a:r>
              <a:rPr spc="-10" dirty="0"/>
              <a:t>инсценировках;</a:t>
            </a:r>
          </a:p>
          <a:p>
            <a:pPr marL="354965" indent="-342265">
              <a:lnSpc>
                <a:spcPct val="100000"/>
              </a:lnSpc>
              <a:spcBef>
                <a:spcPts val="430"/>
              </a:spcBef>
              <a:buFont typeface="Wingdings"/>
              <a:buChar char=""/>
              <a:tabLst>
                <a:tab pos="354965" algn="l"/>
              </a:tabLst>
            </a:pPr>
            <a:r>
              <a:rPr dirty="0"/>
              <a:t>совместное</a:t>
            </a:r>
            <a:r>
              <a:rPr spc="-105" dirty="0"/>
              <a:t> </a:t>
            </a:r>
            <a:r>
              <a:rPr dirty="0"/>
              <a:t>посещение</a:t>
            </a:r>
            <a:r>
              <a:rPr spc="-75" dirty="0"/>
              <a:t> </a:t>
            </a:r>
            <a:r>
              <a:rPr spc="-25" dirty="0"/>
              <a:t>детской</a:t>
            </a:r>
            <a:r>
              <a:rPr spc="-95" dirty="0"/>
              <a:t> </a:t>
            </a:r>
            <a:r>
              <a:rPr spc="-10" dirty="0"/>
              <a:t>библиотеки.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828800"/>
            <a:ext cx="5029200" cy="37719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2601" y="5181600"/>
            <a:ext cx="7696200" cy="8444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r>
              <a:rPr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533400"/>
            <a:ext cx="5715000" cy="42862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88340" y="388406"/>
            <a:ext cx="1081659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508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ru-RU" sz="2400" spc="5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Дидактическое пособие Сундучок сказок» </a:t>
            </a:r>
            <a:r>
              <a:rPr lang="ru-RU" sz="2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Times New Roman"/>
              </a:rPr>
              <a:t>предназначено для работы, направленной на приобщение детей дошкольного возраста к истокам русской народной культуры посредством русских народных сказок. </a:t>
            </a:r>
            <a:endParaRPr sz="2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8340" y="3159315"/>
            <a:ext cx="10782935" cy="455894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endParaRPr sz="2400" dirty="0">
              <a:latin typeface="Microsoft Sans Serif"/>
              <a:cs typeface="Microsoft Sans Serif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0050" y="2343150"/>
            <a:ext cx="4724400" cy="35433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780308"/>
            <a:ext cx="3600450" cy="4800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19400" y="762000"/>
            <a:ext cx="67056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sz="32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Материалы</a:t>
            </a:r>
            <a:r>
              <a:rPr sz="3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«</a:t>
            </a:r>
            <a:r>
              <a:rPr lang="ru-RU"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Сундучка сказок</a:t>
            </a:r>
            <a:r>
              <a:rPr sz="3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»:</a:t>
            </a:r>
            <a:endParaRPr sz="32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9073" y="2148810"/>
            <a:ext cx="9506585" cy="2984791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</a:tabLst>
            </a:pPr>
            <a:r>
              <a:rPr lang="ru-RU" sz="2000" spc="-20" dirty="0" smtClean="0">
                <a:latin typeface="Microsoft Sans Serif"/>
                <a:cs typeface="Microsoft Sans Serif"/>
              </a:rPr>
              <a:t>Красочная книга сказок</a:t>
            </a:r>
            <a:r>
              <a:rPr sz="2000" spc="-10" dirty="0" smtClean="0">
                <a:latin typeface="Microsoft Sans Serif"/>
                <a:cs typeface="Microsoft Sans Serif"/>
              </a:rPr>
              <a:t>;</a:t>
            </a:r>
            <a:endParaRPr sz="2000" dirty="0">
              <a:latin typeface="Microsoft Sans Serif"/>
              <a:cs typeface="Microsoft Sans Serif"/>
            </a:endParaRPr>
          </a:p>
          <a:p>
            <a:pPr marL="354965" indent="-342265">
              <a:lnSpc>
                <a:spcPct val="100000"/>
              </a:lnSpc>
              <a:spcBef>
                <a:spcPts val="484"/>
              </a:spcBef>
              <a:buChar char="•"/>
              <a:tabLst>
                <a:tab pos="354965" algn="l"/>
              </a:tabLst>
            </a:pPr>
            <a:r>
              <a:rPr sz="2000" spc="-20" dirty="0">
                <a:latin typeface="Microsoft Sans Serif"/>
                <a:cs typeface="Microsoft Sans Serif"/>
              </a:rPr>
              <a:t>игрушки:</a:t>
            </a:r>
            <a:r>
              <a:rPr sz="2000" spc="-55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мягкие,</a:t>
            </a:r>
            <a:r>
              <a:rPr sz="2000" spc="-45" dirty="0">
                <a:latin typeface="Microsoft Sans Serif"/>
                <a:cs typeface="Microsoft Sans Serif"/>
              </a:rPr>
              <a:t> </a:t>
            </a:r>
            <a:r>
              <a:rPr sz="2000" spc="-20" dirty="0" smtClean="0">
                <a:latin typeface="Microsoft Sans Serif"/>
                <a:cs typeface="Microsoft Sans Serif"/>
              </a:rPr>
              <a:t>,</a:t>
            </a:r>
            <a:r>
              <a:rPr sz="2000" spc="-60" dirty="0" smtClean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резиновые</a:t>
            </a:r>
            <a:r>
              <a:rPr sz="2000" spc="-6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фигурки,</a:t>
            </a:r>
            <a:r>
              <a:rPr sz="2000" spc="-40" dirty="0">
                <a:latin typeface="Microsoft Sans Serif"/>
                <a:cs typeface="Microsoft Sans Serif"/>
              </a:rPr>
              <a:t> </a:t>
            </a:r>
            <a:r>
              <a:rPr sz="2000" spc="-25" dirty="0" err="1" smtClean="0">
                <a:latin typeface="Microsoft Sans Serif"/>
                <a:cs typeface="Microsoft Sans Serif"/>
              </a:rPr>
              <a:t>пальчиковые</a:t>
            </a:r>
            <a:r>
              <a:rPr lang="ru-RU" sz="2000" spc="-25" dirty="0" smtClean="0">
                <a:latin typeface="Microsoft Sans Serif"/>
                <a:cs typeface="Microsoft Sans Serif"/>
              </a:rPr>
              <a:t>,</a:t>
            </a:r>
          </a:p>
          <a:p>
            <a:pPr marL="354965" indent="-342265">
              <a:lnSpc>
                <a:spcPct val="100000"/>
              </a:lnSpc>
              <a:spcBef>
                <a:spcPts val="484"/>
              </a:spcBef>
              <a:buChar char="•"/>
              <a:tabLst>
                <a:tab pos="354965" algn="l"/>
              </a:tabLst>
            </a:pPr>
            <a:r>
              <a:rPr lang="ru-RU" sz="2000" spc="-25" dirty="0" smtClean="0">
                <a:latin typeface="Microsoft Sans Serif"/>
                <a:cs typeface="Microsoft Sans Serif"/>
              </a:rPr>
              <a:t> вязаные </a:t>
            </a:r>
            <a:r>
              <a:rPr sz="2000" spc="-60" dirty="0" smtClean="0">
                <a:latin typeface="Microsoft Sans Serif"/>
                <a:cs typeface="Microsoft Sans Serif"/>
              </a:rPr>
              <a:t> </a:t>
            </a:r>
            <a:r>
              <a:rPr sz="2000" spc="-50" dirty="0" smtClean="0">
                <a:latin typeface="Microsoft Sans Serif"/>
                <a:cs typeface="Microsoft Sans Serif"/>
              </a:rPr>
              <a:t>и</a:t>
            </a:r>
            <a:r>
              <a:rPr lang="ru-RU" sz="2000" dirty="0">
                <a:latin typeface="Microsoft Sans Serif"/>
                <a:cs typeface="Microsoft Sans Serif"/>
              </a:rPr>
              <a:t> </a:t>
            </a:r>
            <a:r>
              <a:rPr sz="2000" spc="-25" dirty="0" err="1" smtClean="0">
                <a:latin typeface="Microsoft Sans Serif"/>
                <a:cs typeface="Microsoft Sans Serif"/>
              </a:rPr>
              <a:t>перчаточные</a:t>
            </a:r>
            <a:r>
              <a:rPr sz="2000" spc="-35" dirty="0" smtClean="0">
                <a:latin typeface="Microsoft Sans Serif"/>
                <a:cs typeface="Microsoft Sans Serif"/>
              </a:rPr>
              <a:t> </a:t>
            </a:r>
            <a:r>
              <a:rPr sz="2000" spc="-10" dirty="0" err="1" smtClean="0">
                <a:latin typeface="Microsoft Sans Serif"/>
                <a:cs typeface="Microsoft Sans Serif"/>
              </a:rPr>
              <a:t>куклы</a:t>
            </a:r>
            <a:r>
              <a:rPr lang="ru-RU" sz="2000" spc="-10" dirty="0" smtClean="0">
                <a:latin typeface="Microsoft Sans Serif"/>
                <a:cs typeface="Microsoft Sans Serif"/>
              </a:rPr>
              <a:t>,  </a:t>
            </a:r>
            <a:r>
              <a:rPr lang="ru-RU" sz="2000" spc="-10" dirty="0">
                <a:latin typeface="Microsoft Sans Serif"/>
                <a:cs typeface="Microsoft Sans Serif"/>
              </a:rPr>
              <a:t>к</a:t>
            </a:r>
            <a:r>
              <a:rPr lang="ru-RU" sz="2000" spc="-10" dirty="0" smtClean="0">
                <a:latin typeface="Microsoft Sans Serif"/>
                <a:cs typeface="Microsoft Sans Serif"/>
              </a:rPr>
              <a:t>уклы бибабо</a:t>
            </a:r>
            <a:r>
              <a:rPr sz="2000" spc="-10" dirty="0" smtClean="0">
                <a:latin typeface="Microsoft Sans Serif"/>
                <a:cs typeface="Microsoft Sans Serif"/>
              </a:rPr>
              <a:t>;</a:t>
            </a:r>
            <a:endParaRPr sz="2000" dirty="0">
              <a:latin typeface="Microsoft Sans Serif"/>
              <a:cs typeface="Microsoft Sans Serif"/>
            </a:endParaRPr>
          </a:p>
          <a:p>
            <a:pPr marL="425450" indent="-412750">
              <a:lnSpc>
                <a:spcPct val="100000"/>
              </a:lnSpc>
              <a:spcBef>
                <a:spcPts val="480"/>
              </a:spcBef>
              <a:buChar char="•"/>
              <a:tabLst>
                <a:tab pos="425450" algn="l"/>
              </a:tabLst>
            </a:pPr>
            <a:r>
              <a:rPr sz="2000" spc="-30" dirty="0">
                <a:latin typeface="Microsoft Sans Serif"/>
                <a:cs typeface="Microsoft Sans Serif"/>
              </a:rPr>
              <a:t>аудиокнига</a:t>
            </a:r>
            <a:r>
              <a:rPr sz="2000" spc="-60" dirty="0">
                <a:latin typeface="Microsoft Sans Serif"/>
                <a:cs typeface="Microsoft Sans Serif"/>
              </a:rPr>
              <a:t> </a:t>
            </a:r>
            <a:r>
              <a:rPr sz="2000" spc="-75" dirty="0">
                <a:latin typeface="Microsoft Sans Serif"/>
                <a:cs typeface="Microsoft Sans Serif"/>
              </a:rPr>
              <a:t>(СД-</a:t>
            </a:r>
            <a:r>
              <a:rPr sz="2000" spc="-10" dirty="0">
                <a:latin typeface="Microsoft Sans Serif"/>
                <a:cs typeface="Microsoft Sans Serif"/>
              </a:rPr>
              <a:t>диск);</a:t>
            </a:r>
            <a:r>
              <a:rPr sz="2000" spc="-7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DVD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диск;</a:t>
            </a:r>
            <a:endParaRPr sz="2000" dirty="0">
              <a:latin typeface="Microsoft Sans Serif"/>
              <a:cs typeface="Microsoft Sans Serif"/>
            </a:endParaRPr>
          </a:p>
          <a:p>
            <a:pPr marL="425450" indent="-412750">
              <a:lnSpc>
                <a:spcPct val="100000"/>
              </a:lnSpc>
              <a:spcBef>
                <a:spcPts val="480"/>
              </a:spcBef>
              <a:buChar char="•"/>
              <a:tabLst>
                <a:tab pos="425450" algn="l"/>
              </a:tabLst>
            </a:pPr>
            <a:r>
              <a:rPr sz="2000" spc="-25" dirty="0">
                <a:latin typeface="Microsoft Sans Serif"/>
                <a:cs typeface="Microsoft Sans Serif"/>
              </a:rPr>
              <a:t>дидактические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игры;</a:t>
            </a:r>
            <a:endParaRPr sz="2000" dirty="0">
              <a:latin typeface="Microsoft Sans Serif"/>
              <a:cs typeface="Microsoft Sans Serif"/>
            </a:endParaRPr>
          </a:p>
          <a:p>
            <a:pPr marL="354965" indent="-342265">
              <a:lnSpc>
                <a:spcPct val="100000"/>
              </a:lnSpc>
              <a:spcBef>
                <a:spcPts val="480"/>
              </a:spcBef>
              <a:buChar char="•"/>
              <a:tabLst>
                <a:tab pos="354965" algn="l"/>
              </a:tabLst>
            </a:pPr>
            <a:r>
              <a:rPr sz="2000" spc="-30" dirty="0">
                <a:latin typeface="Microsoft Sans Serif"/>
                <a:cs typeface="Microsoft Sans Serif"/>
              </a:rPr>
              <a:t>музыкально-</a:t>
            </a:r>
            <a:r>
              <a:rPr sz="2000" spc="-25" dirty="0">
                <a:latin typeface="Microsoft Sans Serif"/>
                <a:cs typeface="Microsoft Sans Serif"/>
              </a:rPr>
              <a:t>дидактические</a:t>
            </a:r>
            <a:r>
              <a:rPr sz="2000" spc="6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игры;</a:t>
            </a:r>
            <a:endParaRPr sz="2000" dirty="0">
              <a:latin typeface="Microsoft Sans Serif"/>
              <a:cs typeface="Microsoft Sans Serif"/>
            </a:endParaRPr>
          </a:p>
          <a:p>
            <a:pPr marL="354965" indent="-342265">
              <a:lnSpc>
                <a:spcPct val="100000"/>
              </a:lnSpc>
              <a:spcBef>
                <a:spcPts val="484"/>
              </a:spcBef>
              <a:buChar char="•"/>
              <a:tabLst>
                <a:tab pos="354965" algn="l"/>
              </a:tabLst>
            </a:pPr>
            <a:r>
              <a:rPr sz="2000" dirty="0">
                <a:latin typeface="Microsoft Sans Serif"/>
                <a:cs typeface="Microsoft Sans Serif"/>
              </a:rPr>
              <a:t>атрибуты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для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театрализованной</a:t>
            </a:r>
            <a:r>
              <a:rPr sz="2000" spc="-5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деятельности;</a:t>
            </a:r>
            <a:endParaRPr sz="2000" dirty="0">
              <a:latin typeface="Microsoft Sans Serif"/>
              <a:cs typeface="Microsoft Sans Serif"/>
            </a:endParaRPr>
          </a:p>
          <a:p>
            <a:pPr marL="354965" indent="-342265">
              <a:lnSpc>
                <a:spcPct val="100000"/>
              </a:lnSpc>
              <a:spcBef>
                <a:spcPts val="480"/>
              </a:spcBef>
              <a:buChar char="•"/>
              <a:tabLst>
                <a:tab pos="354965" algn="l"/>
              </a:tabLst>
            </a:pPr>
            <a:r>
              <a:rPr sz="2000" spc="-10" dirty="0">
                <a:latin typeface="Microsoft Sans Serif"/>
                <a:cs typeface="Microsoft Sans Serif"/>
              </a:rPr>
              <a:t>материалы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для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творчества.</a:t>
            </a:r>
            <a:endParaRPr sz="2000" dirty="0">
              <a:latin typeface="Microsoft Sans Serif"/>
              <a:cs typeface="Microsoft Sans Serif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148810"/>
            <a:ext cx="4177469" cy="313310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1" y="762000"/>
            <a:ext cx="769620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105"/>
              </a:spcBef>
              <a:buNone/>
            </a:pPr>
            <a:r>
              <a:rPr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/>
                <a:cs typeface="Arial"/>
              </a:rPr>
              <a:t>Этапы </a:t>
            </a:r>
            <a:r>
              <a:rPr sz="32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/>
                <a:cs typeface="Arial"/>
              </a:rPr>
              <a:t>технологии</a:t>
            </a:r>
            <a:r>
              <a:rPr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/>
                <a:cs typeface="Arial"/>
              </a:rPr>
              <a:t> </a:t>
            </a:r>
            <a:r>
              <a:rPr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/>
                <a:cs typeface="Arial"/>
              </a:rPr>
              <a:t>«</a:t>
            </a: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/>
                <a:cs typeface="Arial"/>
              </a:rPr>
              <a:t>Сундучок сказок</a:t>
            </a:r>
            <a:r>
              <a:rPr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/>
                <a:cs typeface="Arial"/>
              </a:rPr>
              <a:t>»</a:t>
            </a:r>
            <a:endParaRPr sz="3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28800" y="1447800"/>
            <a:ext cx="85344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icrosoft Sans Serif"/>
                <a:cs typeface="Microsoft Sans Serif"/>
              </a:rPr>
              <a:t>1 этап: выбор произведения и подбор материалов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6" r="4105" b="51899"/>
          <a:stretch/>
        </p:blipFill>
        <p:spPr>
          <a:xfrm rot="16200000">
            <a:off x="1447491" y="2512417"/>
            <a:ext cx="4191619" cy="34289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3054" y="2286000"/>
            <a:ext cx="5189682" cy="388860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0" y="1063497"/>
            <a:ext cx="944880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icrosoft Sans Serif"/>
                <a:cs typeface="Microsoft Sans Serif"/>
              </a:rPr>
              <a:t>2 этап: чтение и обсуждение литературного произведения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00"/>
          <a:stretch/>
        </p:blipFill>
        <p:spPr>
          <a:xfrm>
            <a:off x="1033085" y="2319899"/>
            <a:ext cx="3359403" cy="42149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2"/>
          <a:stretch/>
        </p:blipFill>
        <p:spPr>
          <a:xfrm>
            <a:off x="7486650" y="2319899"/>
            <a:ext cx="3486150" cy="421490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5400" y="892251"/>
            <a:ext cx="8763000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sz="2800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3 этап: </a:t>
            </a:r>
            <a:r>
              <a:rPr sz="2800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работа</a:t>
            </a:r>
            <a:r>
              <a:rPr sz="2800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ru-RU" sz="2800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над пониманием сюжета и смысла </a:t>
            </a:r>
            <a:r>
              <a:rPr lang="ru-RU" sz="2800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сказки,интересными</a:t>
            </a:r>
            <a:r>
              <a:rPr lang="ru-RU" sz="2800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фактами,  словарная работа</a:t>
            </a:r>
            <a:r>
              <a:rPr sz="2400" spc="-10" dirty="0" smtClean="0"/>
              <a:t>:</a:t>
            </a:r>
            <a:endParaRPr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438400"/>
            <a:ext cx="5181600" cy="3886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38400"/>
            <a:ext cx="5181600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76401" y="685801"/>
            <a:ext cx="8269732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crosoft Sans Serif"/>
                <a:cs typeface="Microsoft Sans Serif"/>
              </a:rPr>
              <a:t>4 этап: досуговая деятельность (театрализованная деятельность, </a:t>
            </a:r>
            <a:r>
              <a:rPr sz="280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crosoft Sans Serif"/>
                <a:cs typeface="Microsoft Sans Serif"/>
              </a:rPr>
              <a:t>игр</a:t>
            </a:r>
            <a:r>
              <a:rPr lang="ru-RU" sz="28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crosoft Sans Serif"/>
                <a:cs typeface="Microsoft Sans Serif"/>
              </a:rPr>
              <a:t>ы)</a:t>
            </a:r>
            <a:endParaRPr sz="2800" dirty="0">
              <a:ln w="18415" cmpd="sng">
                <a:solidFill>
                  <a:srgbClr val="FF0000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icrosoft Sans Serif"/>
              <a:cs typeface="Microsoft Sans Serif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3" t="14300" r="5112" b="15351"/>
          <a:stretch/>
        </p:blipFill>
        <p:spPr>
          <a:xfrm>
            <a:off x="6477000" y="2286000"/>
            <a:ext cx="5306905" cy="39585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67" y="2186864"/>
            <a:ext cx="5410200" cy="405765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7400" y="838200"/>
            <a:ext cx="7954771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icrosoft Sans Serif"/>
                <a:cs typeface="Microsoft Sans Serif"/>
              </a:rPr>
              <a:t>Музыкальные, подвижные, дидактические игры на основе произведения</a:t>
            </a:r>
            <a:r>
              <a:rPr sz="1800" spc="-10" dirty="0">
                <a:latin typeface="Microsoft Sans Serif"/>
                <a:cs typeface="Microsoft Sans Serif"/>
              </a:rPr>
              <a:t>:</a:t>
            </a:r>
            <a:endParaRPr sz="1800" dirty="0">
              <a:latin typeface="Microsoft Sans Serif"/>
              <a:cs typeface="Microsoft Sans Serif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989" y="3181350"/>
            <a:ext cx="4419600" cy="33147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02" b="7842"/>
          <a:stretch/>
        </p:blipFill>
        <p:spPr>
          <a:xfrm>
            <a:off x="76200" y="1638300"/>
            <a:ext cx="3534789" cy="3429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0" r="13636" b="11364"/>
          <a:stretch/>
        </p:blipFill>
        <p:spPr>
          <a:xfrm>
            <a:off x="8030589" y="1981200"/>
            <a:ext cx="3956538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057400" y="457200"/>
            <a:ext cx="7693025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icrosoft Sans Serif"/>
                <a:cs typeface="Microsoft Sans Serif"/>
              </a:rPr>
              <a:t>5 этап: изготовление творческих продуктов на основе произведения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03" y="1905000"/>
            <a:ext cx="5689600" cy="4267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 b="2222"/>
          <a:stretch/>
        </p:blipFill>
        <p:spPr>
          <a:xfrm>
            <a:off x="6019800" y="2286000"/>
            <a:ext cx="5983288" cy="358997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58</TotalTime>
  <Words>204</Words>
  <Application>Microsoft Office PowerPoint</Application>
  <PresentationFormat>Широкоэкранный</PresentationFormat>
  <Paragraphs>28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Georgia</vt:lpstr>
      <vt:lpstr>Microsoft Sans Serif</vt:lpstr>
      <vt:lpstr>Times New Roman</vt:lpstr>
      <vt:lpstr>Trebuchet MS</vt:lpstr>
      <vt:lpstr>Wingdings</vt:lpstr>
      <vt:lpstr>Воздушный поток</vt:lpstr>
      <vt:lpstr>Дидактическое пособие «Сундучок сказок»</vt:lpstr>
      <vt:lpstr> Дидактическое пособие Сундучок сказок» предназначено для работы, направленной на приобщение детей дошкольного возраста к истокам русской народной культуры посредством русских народных сказок. </vt:lpstr>
      <vt:lpstr>Материалы «Сундучка сказок»:</vt:lpstr>
      <vt:lpstr>Этапы технологии «Сундучок сказок»</vt:lpstr>
      <vt:lpstr>Презентация PowerPoint</vt:lpstr>
      <vt:lpstr>3 этап: работа над пониманием сюжета и смысла сказки,интересными фактами,  словарная работа:</vt:lpstr>
      <vt:lpstr>Презентация PowerPoint</vt:lpstr>
      <vt:lpstr>Презентация PowerPoint</vt:lpstr>
      <vt:lpstr>Презентация PowerPoint</vt:lpstr>
      <vt:lpstr>Привлечение родителей к совместной деятельности: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петр журавель</dc:creator>
  <cp:lastModifiedBy>Детский Сад Кукарино</cp:lastModifiedBy>
  <cp:revision>9</cp:revision>
  <dcterms:created xsi:type="dcterms:W3CDTF">2023-11-13T17:45:27Z</dcterms:created>
  <dcterms:modified xsi:type="dcterms:W3CDTF">2023-11-15T10:03:31Z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2023-01-20T00:00:00Z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2023-11-13T00:00:00Z</vt:filetime>
  </property>
  <property fmtid="{D5CDD505-2E9C-101B-9397-08002B2CF9AE}" pid="5" name="Producer">
    <vt:lpwstr>Microsoft® PowerPoint® 2010</vt:lpwstr>
  </property>
</Properties>
</file>